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71" r:id="rId3"/>
    <p:sldId id="256" r:id="rId4"/>
    <p:sldId id="270" r:id="rId5"/>
    <p:sldId id="267" r:id="rId6"/>
    <p:sldId id="257" r:id="rId7"/>
    <p:sldId id="258" r:id="rId8"/>
    <p:sldId id="261" r:id="rId9"/>
    <p:sldId id="275" r:id="rId10"/>
    <p:sldId id="278" r:id="rId11"/>
    <p:sldId id="285" r:id="rId12"/>
    <p:sldId id="262" r:id="rId13"/>
    <p:sldId id="274" r:id="rId14"/>
    <p:sldId id="281" r:id="rId15"/>
    <p:sldId id="284" r:id="rId16"/>
    <p:sldId id="282" r:id="rId17"/>
    <p:sldId id="283" r:id="rId18"/>
    <p:sldId id="280" r:id="rId19"/>
    <p:sldId id="268" r:id="rId20"/>
    <p:sldId id="272" r:id="rId21"/>
  </p:sldIdLst>
  <p:sldSz cx="12192000" cy="6858000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Ebrima" panose="02000000000000000000" pitchFamily="2" charset="0"/>
      <p:regular r:id="rId32"/>
      <p:bold r:id="rId33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47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08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2018/12/6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26003" y="1274025"/>
            <a:ext cx="79399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디지털 회로 설계</a:t>
            </a:r>
            <a:endParaRPr lang="en-US" altLang="ko-KR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テキスト ボックス 3">
            <a:extLst>
              <a:ext uri="{FF2B5EF4-FFF2-40B4-BE49-F238E27FC236}">
                <a16:creationId xmlns:a16="http://schemas.microsoft.com/office/drawing/2014/main" id="{97D9F491-A259-446D-9644-0FD9D5B67D9D}"/>
              </a:ext>
            </a:extLst>
          </p:cNvPr>
          <p:cNvSpPr txBox="1"/>
          <p:nvPr/>
        </p:nvSpPr>
        <p:spPr>
          <a:xfrm>
            <a:off x="7842365" y="4799145"/>
            <a:ext cx="24064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1560058 </a:t>
            </a:r>
            <a:r>
              <a:rPr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황주호</a:t>
            </a:r>
            <a:endParaRPr lang="en-US" altLang="ko-K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1560050 </a:t>
            </a:r>
            <a:r>
              <a:rPr lang="ko-KR" alt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전진원</a:t>
            </a:r>
            <a:endParaRPr lang="en-US" altLang="ko-K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1560028 </a:t>
            </a:r>
            <a:r>
              <a:rPr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오승화</a:t>
            </a:r>
            <a:endParaRPr lang="en-US" altLang="ko-K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1360059 </a:t>
            </a:r>
            <a:r>
              <a:rPr lang="ko-KR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한주영</a:t>
            </a:r>
            <a:endParaRPr lang="en-US" altLang="ko-K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281A2-F0B9-47DA-8F84-2EC7F4E0ED3C}"/>
              </a:ext>
            </a:extLst>
          </p:cNvPr>
          <p:cNvSpPr txBox="1"/>
          <p:nvPr/>
        </p:nvSpPr>
        <p:spPr>
          <a:xfrm>
            <a:off x="10524036" y="3429000"/>
            <a:ext cx="25968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0" b="1" dirty="0">
                <a:solidFill>
                  <a:schemeClr val="bg1"/>
                </a:solidFill>
              </a:rPr>
              <a:t>6</a:t>
            </a:r>
            <a:endParaRPr lang="ko-KR" altLang="en-US" sz="3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D59AED-8E79-4D1C-9FA4-6820803ECABE}"/>
              </a:ext>
            </a:extLst>
          </p:cNvPr>
          <p:cNvSpPr/>
          <p:nvPr/>
        </p:nvSpPr>
        <p:spPr>
          <a:xfrm>
            <a:off x="4678959" y="295499"/>
            <a:ext cx="2834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>
                <a:solidFill>
                  <a:schemeClr val="bg1"/>
                </a:solidFill>
              </a:rPr>
              <a:t>#</a:t>
            </a:r>
            <a:r>
              <a:rPr lang="ko-KR" altLang="en-US" sz="4000" dirty="0">
                <a:solidFill>
                  <a:schemeClr val="bg1"/>
                </a:solidFill>
              </a:rPr>
              <a:t>설계도</a:t>
            </a:r>
            <a:endParaRPr lang="ja-JP" altLang="en-US" sz="4000" dirty="0">
              <a:solidFill>
                <a:schemeClr val="bg1"/>
              </a:solidFill>
            </a:endParaRPr>
          </a:p>
        </p:txBody>
      </p:sp>
      <p:pic>
        <p:nvPicPr>
          <p:cNvPr id="10" name="그림 9" descr="건물이(가) 표시된 사진&#10;&#10;자동 생성된 설명">
            <a:extLst>
              <a:ext uri="{FF2B5EF4-FFF2-40B4-BE49-F238E27FC236}">
                <a16:creationId xmlns:a16="http://schemas.microsoft.com/office/drawing/2014/main" id="{ABE4FC81-2F4A-4A0C-9A42-00292A7FF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15" y="2073899"/>
            <a:ext cx="4006570" cy="37135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242CBA-A117-44A5-BE90-5E7837D8A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23" y="2073897"/>
            <a:ext cx="5007950" cy="3713588"/>
          </a:xfrm>
          <a:prstGeom prst="rect">
            <a:avLst/>
          </a:prstGeom>
        </p:spPr>
      </p:pic>
      <p:sp>
        <p:nvSpPr>
          <p:cNvPr id="7" name="大かっこ 3">
            <a:extLst>
              <a:ext uri="{FF2B5EF4-FFF2-40B4-BE49-F238E27FC236}">
                <a16:creationId xmlns:a16="http://schemas.microsoft.com/office/drawing/2014/main" id="{6F0308A5-FAC9-4D1A-B25F-E79916C91093}"/>
              </a:ext>
            </a:extLst>
          </p:cNvPr>
          <p:cNvSpPr/>
          <p:nvPr/>
        </p:nvSpPr>
        <p:spPr>
          <a:xfrm>
            <a:off x="524256" y="1298883"/>
            <a:ext cx="11387328" cy="5263617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86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D59AED-8E79-4D1C-9FA4-6820803ECABE}"/>
              </a:ext>
            </a:extLst>
          </p:cNvPr>
          <p:cNvSpPr/>
          <p:nvPr/>
        </p:nvSpPr>
        <p:spPr>
          <a:xfrm>
            <a:off x="4678959" y="295499"/>
            <a:ext cx="2834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>
                <a:solidFill>
                  <a:schemeClr val="bg1"/>
                </a:solidFill>
              </a:rPr>
              <a:t>#</a:t>
            </a:r>
            <a:r>
              <a:rPr lang="ko-KR" altLang="en-US" sz="4000" dirty="0">
                <a:solidFill>
                  <a:schemeClr val="bg1"/>
                </a:solidFill>
              </a:rPr>
              <a:t>설계도</a:t>
            </a:r>
            <a:endParaRPr lang="ja-JP" altLang="en-US" sz="4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F7D0CC-60C3-4242-ABF5-A71593F01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2" y="2459980"/>
            <a:ext cx="8400287" cy="3014228"/>
          </a:xfrm>
          <a:prstGeom prst="rect">
            <a:avLst/>
          </a:prstGeom>
        </p:spPr>
      </p:pic>
      <p:sp>
        <p:nvSpPr>
          <p:cNvPr id="9" name="大かっこ 3">
            <a:extLst>
              <a:ext uri="{FF2B5EF4-FFF2-40B4-BE49-F238E27FC236}">
                <a16:creationId xmlns:a16="http://schemas.microsoft.com/office/drawing/2014/main" id="{7F907B69-6A93-409F-927F-F8551C3F1C3D}"/>
              </a:ext>
            </a:extLst>
          </p:cNvPr>
          <p:cNvSpPr/>
          <p:nvPr/>
        </p:nvSpPr>
        <p:spPr>
          <a:xfrm>
            <a:off x="1122172" y="1628140"/>
            <a:ext cx="9960356" cy="47117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28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B7AC0CD-E174-4377-9538-2C766396A60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271352"/>
            <a:chExt cx="9150553" cy="49047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C9BB5F4-02E7-4B85-819C-E493E1361D70}"/>
                </a:ext>
              </a:extLst>
            </p:cNvPr>
            <p:cNvSpPr/>
            <p:nvPr/>
          </p:nvSpPr>
          <p:spPr>
            <a:xfrm>
              <a:off x="8502553" y="276537"/>
              <a:ext cx="648000" cy="4899546"/>
            </a:xfrm>
            <a:prstGeom prst="rect">
              <a:avLst/>
            </a:prstGeom>
            <a:solidFill>
              <a:srgbClr val="FE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CF97BF-925C-4DF7-B865-C471A1F1D9EF}"/>
                </a:ext>
              </a:extLst>
            </p:cNvPr>
            <p:cNvGrpSpPr/>
            <p:nvPr/>
          </p:nvGrpSpPr>
          <p:grpSpPr>
            <a:xfrm>
              <a:off x="0" y="271352"/>
              <a:ext cx="8541933" cy="4904731"/>
              <a:chOff x="0" y="271352"/>
              <a:chExt cx="8541933" cy="490473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7A777AA2-A475-4B68-A622-C5D95D102268}"/>
                  </a:ext>
                </a:extLst>
              </p:cNvPr>
              <p:cNvGrpSpPr/>
              <p:nvPr/>
            </p:nvGrpSpPr>
            <p:grpSpPr>
              <a:xfrm>
                <a:off x="0" y="272955"/>
                <a:ext cx="1222183" cy="4899546"/>
                <a:chOff x="0" y="272955"/>
                <a:chExt cx="1222183" cy="4899546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068092F-9350-4093-95B2-5708622FC297}"/>
                    </a:ext>
                  </a:extLst>
                </p:cNvPr>
                <p:cNvSpPr/>
                <p:nvPr/>
              </p:nvSpPr>
              <p:spPr>
                <a:xfrm>
                  <a:off x="0" y="272955"/>
                  <a:ext cx="648000" cy="4896000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D50062B6-3893-454C-AF60-221AF5B6FC34}"/>
                    </a:ext>
                  </a:extLst>
                </p:cNvPr>
                <p:cNvSpPr/>
                <p:nvPr/>
              </p:nvSpPr>
              <p:spPr>
                <a:xfrm>
                  <a:off x="574183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E97340F-EAC0-4AEE-A605-2E80E6C6A3F3}"/>
                  </a:ext>
                </a:extLst>
              </p:cNvPr>
              <p:cNvGrpSpPr/>
              <p:nvPr/>
            </p:nvGrpSpPr>
            <p:grpSpPr>
              <a:xfrm>
                <a:off x="1135055" y="275227"/>
                <a:ext cx="1249480" cy="4899546"/>
                <a:chOff x="-1" y="272955"/>
                <a:chExt cx="1249480" cy="4899546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D543FAD1-C970-4D34-BD50-F06AE348CE71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899546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4E777895-E267-4FE9-932B-E682EA9A5540}"/>
                    </a:ext>
                  </a:extLst>
                </p:cNvPr>
                <p:cNvSpPr/>
                <p:nvPr/>
              </p:nvSpPr>
              <p:spPr>
                <a:xfrm>
                  <a:off x="601479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6A00C5E0-8DFC-41B3-ADA1-242E25C69287}"/>
                  </a:ext>
                </a:extLst>
              </p:cNvPr>
              <p:cNvGrpSpPr/>
              <p:nvPr/>
            </p:nvGrpSpPr>
            <p:grpSpPr>
              <a:xfrm>
                <a:off x="2349727" y="275227"/>
                <a:ext cx="1263128" cy="4899546"/>
                <a:chOff x="-1" y="272955"/>
                <a:chExt cx="1263128" cy="4899546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9F9C2FE5-1387-404D-8A6A-2C262FA47F54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899546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8A170E3-D5A4-4108-B3FE-708E5FEEFBAC}"/>
                    </a:ext>
                  </a:extLst>
                </p:cNvPr>
                <p:cNvSpPr/>
                <p:nvPr/>
              </p:nvSpPr>
              <p:spPr>
                <a:xfrm>
                  <a:off x="615127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E02E55E-FF4A-4CC9-B273-CD8D8BA1427C}"/>
                  </a:ext>
                </a:extLst>
              </p:cNvPr>
              <p:cNvGrpSpPr/>
              <p:nvPr/>
            </p:nvGrpSpPr>
            <p:grpSpPr>
              <a:xfrm>
                <a:off x="3578047" y="275227"/>
                <a:ext cx="1249480" cy="4899546"/>
                <a:chOff x="-1" y="272955"/>
                <a:chExt cx="1249480" cy="4899546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95FCD80B-05E8-4409-BAF0-2E28B94506B2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899546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4FCEE218-E68A-41FC-B334-3BD1F536BB2B}"/>
                    </a:ext>
                  </a:extLst>
                </p:cNvPr>
                <p:cNvSpPr/>
                <p:nvPr/>
              </p:nvSpPr>
              <p:spPr>
                <a:xfrm>
                  <a:off x="601479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D61112-0324-4685-9AAF-0CFDDE19A543}"/>
                  </a:ext>
                </a:extLst>
              </p:cNvPr>
              <p:cNvGrpSpPr/>
              <p:nvPr/>
            </p:nvGrpSpPr>
            <p:grpSpPr>
              <a:xfrm>
                <a:off x="4792719" y="275227"/>
                <a:ext cx="1249480" cy="4899546"/>
                <a:chOff x="-1" y="272955"/>
                <a:chExt cx="1249480" cy="4899546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B389DEF1-2558-4DFD-9474-57B75045CAB3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899546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061129C-A811-4263-B26B-5D591DE08B29}"/>
                    </a:ext>
                  </a:extLst>
                </p:cNvPr>
                <p:cNvSpPr/>
                <p:nvPr/>
              </p:nvSpPr>
              <p:spPr>
                <a:xfrm>
                  <a:off x="601479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A7E44B9-7A80-4BAA-BBF1-C8F9AA808C34}"/>
                  </a:ext>
                </a:extLst>
              </p:cNvPr>
              <p:cNvGrpSpPr/>
              <p:nvPr/>
            </p:nvGrpSpPr>
            <p:grpSpPr>
              <a:xfrm>
                <a:off x="6007269" y="271352"/>
                <a:ext cx="1263128" cy="4904731"/>
                <a:chOff x="-1" y="272955"/>
                <a:chExt cx="1263128" cy="4904731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E01FB184-094C-4C78-B4F9-5761FA33F8F9}"/>
                    </a:ext>
                  </a:extLst>
                </p:cNvPr>
                <p:cNvSpPr/>
                <p:nvPr/>
              </p:nvSpPr>
              <p:spPr>
                <a:xfrm>
                  <a:off x="615127" y="272955"/>
                  <a:ext cx="648000" cy="4904731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1F80D0A-DDA6-4DE0-811D-C66086964DE1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904731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12C1ACE-06D3-45BC-902B-B0DF2CB7DC36}"/>
                  </a:ext>
                </a:extLst>
              </p:cNvPr>
              <p:cNvGrpSpPr/>
              <p:nvPr/>
            </p:nvGrpSpPr>
            <p:grpSpPr>
              <a:xfrm>
                <a:off x="7265157" y="273624"/>
                <a:ext cx="1276776" cy="4899546"/>
                <a:chOff x="-1" y="272955"/>
                <a:chExt cx="1276776" cy="4899546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D4EBBFD4-7EED-4C41-92CE-8EECA2B9157C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899546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2AB1EA3C-9DF2-42FE-9B61-64BCF99DEBEF}"/>
                    </a:ext>
                  </a:extLst>
                </p:cNvPr>
                <p:cNvSpPr/>
                <p:nvPr/>
              </p:nvSpPr>
              <p:spPr>
                <a:xfrm>
                  <a:off x="628775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4318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+mn-ea"/>
                  <a:cs typeface="Ebrima" panose="02000000000000000000" pitchFamily="2" charset="0"/>
                </a:rPr>
                <a:t>구현 및 시험 평가</a:t>
              </a:r>
              <a:endParaRPr kumimoji="1" lang="ja-JP" altLang="en-US" sz="4000" dirty="0">
                <a:solidFill>
                  <a:schemeClr val="bg1"/>
                </a:solidFill>
                <a:latin typeface="+mn-ea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41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16D7F2-DDF3-4DBD-92C9-2AC3875AEE36}"/>
              </a:ext>
            </a:extLst>
          </p:cNvPr>
          <p:cNvGrpSpPr/>
          <p:nvPr/>
        </p:nvGrpSpPr>
        <p:grpSpPr>
          <a:xfrm>
            <a:off x="19241" y="0"/>
            <a:ext cx="12191319" cy="6858000"/>
            <a:chOff x="0" y="271352"/>
            <a:chExt cx="9150553" cy="49047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7A38A5C-F22B-4921-B750-C62ED6FF0CC5}"/>
                </a:ext>
              </a:extLst>
            </p:cNvPr>
            <p:cNvSpPr/>
            <p:nvPr/>
          </p:nvSpPr>
          <p:spPr>
            <a:xfrm>
              <a:off x="8502553" y="276537"/>
              <a:ext cx="648000" cy="4899546"/>
            </a:xfrm>
            <a:prstGeom prst="rect">
              <a:avLst/>
            </a:prstGeom>
            <a:solidFill>
              <a:srgbClr val="FE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B7C285A-30A8-4C09-A796-0BABF090B564}"/>
                </a:ext>
              </a:extLst>
            </p:cNvPr>
            <p:cNvGrpSpPr/>
            <p:nvPr/>
          </p:nvGrpSpPr>
          <p:grpSpPr>
            <a:xfrm>
              <a:off x="0" y="271352"/>
              <a:ext cx="8541933" cy="4904731"/>
              <a:chOff x="0" y="271352"/>
              <a:chExt cx="8541933" cy="4904731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8F544BC-CEAF-4F5D-A361-A7C73A3179EB}"/>
                  </a:ext>
                </a:extLst>
              </p:cNvPr>
              <p:cNvGrpSpPr/>
              <p:nvPr/>
            </p:nvGrpSpPr>
            <p:grpSpPr>
              <a:xfrm>
                <a:off x="0" y="272955"/>
                <a:ext cx="1222183" cy="4899546"/>
                <a:chOff x="0" y="272955"/>
                <a:chExt cx="1222183" cy="4899546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01BE074B-592D-4230-9249-C8C0B3D0E9F3}"/>
                    </a:ext>
                  </a:extLst>
                </p:cNvPr>
                <p:cNvSpPr/>
                <p:nvPr/>
              </p:nvSpPr>
              <p:spPr>
                <a:xfrm>
                  <a:off x="0" y="272955"/>
                  <a:ext cx="648000" cy="4896000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6F4CE6E-B9F7-49BB-B06B-EC3064A8193E}"/>
                    </a:ext>
                  </a:extLst>
                </p:cNvPr>
                <p:cNvSpPr/>
                <p:nvPr/>
              </p:nvSpPr>
              <p:spPr>
                <a:xfrm>
                  <a:off x="574183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4B5ECBF-FD58-48EA-B485-AA4FDFA4C775}"/>
                  </a:ext>
                </a:extLst>
              </p:cNvPr>
              <p:cNvGrpSpPr/>
              <p:nvPr/>
            </p:nvGrpSpPr>
            <p:grpSpPr>
              <a:xfrm>
                <a:off x="1135055" y="275227"/>
                <a:ext cx="1249480" cy="4899546"/>
                <a:chOff x="-1" y="272955"/>
                <a:chExt cx="1249480" cy="4899546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DDB3D3E-8ED4-4916-B464-F154C1317139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899546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7A64D83-3BF8-4578-9367-E821E5349ED2}"/>
                    </a:ext>
                  </a:extLst>
                </p:cNvPr>
                <p:cNvSpPr/>
                <p:nvPr/>
              </p:nvSpPr>
              <p:spPr>
                <a:xfrm>
                  <a:off x="601479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87E125C1-2640-4FD8-9D28-FB8308345ECF}"/>
                  </a:ext>
                </a:extLst>
              </p:cNvPr>
              <p:cNvGrpSpPr/>
              <p:nvPr/>
            </p:nvGrpSpPr>
            <p:grpSpPr>
              <a:xfrm>
                <a:off x="2349727" y="275227"/>
                <a:ext cx="1263128" cy="4899546"/>
                <a:chOff x="-1" y="272955"/>
                <a:chExt cx="1263128" cy="489954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82C742-4BC4-4435-B27D-0EA7EBE540D2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899546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4D3C07D-583E-4EBF-8301-21A7E16ECD1B}"/>
                    </a:ext>
                  </a:extLst>
                </p:cNvPr>
                <p:cNvSpPr/>
                <p:nvPr/>
              </p:nvSpPr>
              <p:spPr>
                <a:xfrm>
                  <a:off x="615127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5CD839E-C133-4150-B60C-C77436077DED}"/>
                  </a:ext>
                </a:extLst>
              </p:cNvPr>
              <p:cNvGrpSpPr/>
              <p:nvPr/>
            </p:nvGrpSpPr>
            <p:grpSpPr>
              <a:xfrm>
                <a:off x="3578047" y="275227"/>
                <a:ext cx="1249480" cy="4899546"/>
                <a:chOff x="-1" y="272955"/>
                <a:chExt cx="1249480" cy="4899546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2F92582-8BF7-4764-82FF-56045122944C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899546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12A5DB0B-DE94-407F-AA34-FD396E9349D6}"/>
                    </a:ext>
                  </a:extLst>
                </p:cNvPr>
                <p:cNvSpPr/>
                <p:nvPr/>
              </p:nvSpPr>
              <p:spPr>
                <a:xfrm>
                  <a:off x="601479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E7B654B0-AA57-49AA-B69A-D4A641B5E963}"/>
                  </a:ext>
                </a:extLst>
              </p:cNvPr>
              <p:cNvGrpSpPr/>
              <p:nvPr/>
            </p:nvGrpSpPr>
            <p:grpSpPr>
              <a:xfrm>
                <a:off x="4792719" y="275227"/>
                <a:ext cx="1249480" cy="4899546"/>
                <a:chOff x="-1" y="272955"/>
                <a:chExt cx="1249480" cy="4899546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C4818F38-AE76-45B7-B4B5-48CF4BE3ED40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899546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02755184-FAA7-44A0-A08D-D4F151E83046}"/>
                    </a:ext>
                  </a:extLst>
                </p:cNvPr>
                <p:cNvSpPr/>
                <p:nvPr/>
              </p:nvSpPr>
              <p:spPr>
                <a:xfrm>
                  <a:off x="601479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01AE366-C2B7-4B10-B8A6-B2CAC081923F}"/>
                  </a:ext>
                </a:extLst>
              </p:cNvPr>
              <p:cNvGrpSpPr/>
              <p:nvPr/>
            </p:nvGrpSpPr>
            <p:grpSpPr>
              <a:xfrm>
                <a:off x="6007269" y="271352"/>
                <a:ext cx="1263128" cy="4904731"/>
                <a:chOff x="-1" y="272955"/>
                <a:chExt cx="1263128" cy="4904731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64B7389-6D2C-41DA-A5ED-71390F8AF7F5}"/>
                    </a:ext>
                  </a:extLst>
                </p:cNvPr>
                <p:cNvSpPr/>
                <p:nvPr/>
              </p:nvSpPr>
              <p:spPr>
                <a:xfrm>
                  <a:off x="615127" y="272955"/>
                  <a:ext cx="648000" cy="4904731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1F54FFD3-54DC-4026-AE9F-B347AA55F4F3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904731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1D0B03E-2F04-4425-9531-393AFE6CEF98}"/>
                  </a:ext>
                </a:extLst>
              </p:cNvPr>
              <p:cNvGrpSpPr/>
              <p:nvPr/>
            </p:nvGrpSpPr>
            <p:grpSpPr>
              <a:xfrm>
                <a:off x="7265157" y="273624"/>
                <a:ext cx="1276776" cy="4899546"/>
                <a:chOff x="-1" y="272955"/>
                <a:chExt cx="1276776" cy="4899546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FE35D900-33D1-40A5-92D9-4683E96FAE7C}"/>
                    </a:ext>
                  </a:extLst>
                </p:cNvPr>
                <p:cNvSpPr/>
                <p:nvPr/>
              </p:nvSpPr>
              <p:spPr>
                <a:xfrm>
                  <a:off x="-1" y="272955"/>
                  <a:ext cx="648000" cy="4899546"/>
                </a:xfrm>
                <a:prstGeom prst="rect">
                  <a:avLst/>
                </a:prstGeom>
                <a:solidFill>
                  <a:srgbClr val="FED9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9B0DE81-E9BF-413A-807F-4914A194D6C4}"/>
                    </a:ext>
                  </a:extLst>
                </p:cNvPr>
                <p:cNvSpPr/>
                <p:nvPr/>
              </p:nvSpPr>
              <p:spPr>
                <a:xfrm>
                  <a:off x="628775" y="272955"/>
                  <a:ext cx="648000" cy="4899546"/>
                </a:xfrm>
                <a:prstGeom prst="rect">
                  <a:avLst/>
                </a:prstGeom>
                <a:solidFill>
                  <a:srgbClr val="FFC3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C8F8A2-F1B1-4B2E-BE88-36BE4CBB4FDF}"/>
              </a:ext>
            </a:extLst>
          </p:cNvPr>
          <p:cNvSpPr/>
          <p:nvPr/>
        </p:nvSpPr>
        <p:spPr>
          <a:xfrm>
            <a:off x="-1" y="5657088"/>
            <a:ext cx="12191319" cy="1200912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21167" y="208935"/>
            <a:ext cx="2853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시제품 작동</a:t>
            </a:r>
            <a:endParaRPr kumimoji="1" lang="ja-JP" altLang="en-US" sz="3600" b="1" spc="300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2474634" y="5959141"/>
            <a:ext cx="7242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000" dirty="0">
                <a:solidFill>
                  <a:schemeClr val="bg1"/>
                </a:solidFill>
              </a:rPr>
              <a:t>실외 </a:t>
            </a:r>
            <a:r>
              <a:rPr kumimoji="1" lang="en-US" altLang="ko-KR" sz="2000" dirty="0">
                <a:solidFill>
                  <a:schemeClr val="bg1"/>
                </a:solidFill>
              </a:rPr>
              <a:t>: </a:t>
            </a:r>
            <a:r>
              <a:rPr kumimoji="1" lang="ko-KR" altLang="en-US" sz="2000" dirty="0">
                <a:solidFill>
                  <a:schemeClr val="bg1"/>
                </a:solidFill>
              </a:rPr>
              <a:t>비가 오거나 </a:t>
            </a:r>
            <a:r>
              <a:rPr lang="ko-KR" altLang="en-US" sz="2000" dirty="0">
                <a:solidFill>
                  <a:schemeClr val="bg1"/>
                </a:solidFill>
              </a:rPr>
              <a:t>미세먼지 농도가 높다면 창문을 닫는다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kumimoji="1" lang="ko-KR" altLang="en-US" sz="2000" dirty="0">
                <a:solidFill>
                  <a:schemeClr val="bg1"/>
                </a:solidFill>
              </a:rPr>
              <a:t>실내 </a:t>
            </a:r>
            <a:r>
              <a:rPr kumimoji="1"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공기의 청정도가 낮으면 창문을 열어 환기를 시킨다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57134" y="1475409"/>
            <a:ext cx="5341349" cy="36562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6393518" y="1475455"/>
            <a:ext cx="5341282" cy="365617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0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7230851-4DDF-42F6-9890-1CD730003B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2D99A6D7-2B21-41B1-9E0B-9C831D704A4E}"/>
              </a:ext>
            </a:extLst>
          </p:cNvPr>
          <p:cNvSpPr/>
          <p:nvPr/>
        </p:nvSpPr>
        <p:spPr>
          <a:xfrm>
            <a:off x="0" y="-3241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5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4050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아두이노</a:t>
              </a:r>
              <a:r>
                <a:rPr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 소스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45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43A25E-B8ED-4CD5-821C-5BEDEAF10759}"/>
              </a:ext>
            </a:extLst>
          </p:cNvPr>
          <p:cNvSpPr/>
          <p:nvPr/>
        </p:nvSpPr>
        <p:spPr>
          <a:xfrm>
            <a:off x="0" y="3152638"/>
            <a:ext cx="12192000" cy="2579427"/>
          </a:xfrm>
          <a:prstGeom prst="rect">
            <a:avLst/>
          </a:prstGeom>
          <a:solidFill>
            <a:srgbClr val="FFC3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正方形/長方形 2">
            <a:extLst>
              <a:ext uri="{FF2B5EF4-FFF2-40B4-BE49-F238E27FC236}">
                <a16:creationId xmlns:a16="http://schemas.microsoft.com/office/drawing/2014/main" id="{38C14A41-11C8-4881-8C97-0D19E2574D3B}"/>
              </a:ext>
            </a:extLst>
          </p:cNvPr>
          <p:cNvSpPr/>
          <p:nvPr/>
        </p:nvSpPr>
        <p:spPr>
          <a:xfrm>
            <a:off x="15824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51617" y="180101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bg1"/>
                </a:solidFill>
                <a:latin typeface="+mn-ea"/>
                <a:cs typeface="Ebrima" panose="02000000000000000000" pitchFamily="2" charset="0"/>
              </a:rPr>
              <a:t>창문소스</a:t>
            </a:r>
            <a:endParaRPr kumimoji="1" lang="ja-JP" altLang="en-US" sz="3600" b="1" spc="300" dirty="0">
              <a:solidFill>
                <a:schemeClr val="bg1"/>
              </a:solidFill>
              <a:latin typeface="+mn-ea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5F09208-13E6-428A-8026-1BE1FC508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27" y="1157597"/>
            <a:ext cx="3922043" cy="55161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0DE8DA-244B-4F07-B944-1C7A68122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28" y="1173962"/>
            <a:ext cx="3230292" cy="5516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9ACD9C-3E0F-4A3C-B1BC-D9CE600C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76" y="1173968"/>
            <a:ext cx="3922043" cy="551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0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C7C1978F-8638-42C8-9AFD-59C8E161AE3D}"/>
              </a:ext>
            </a:extLst>
          </p:cNvPr>
          <p:cNvSpPr/>
          <p:nvPr/>
        </p:nvSpPr>
        <p:spPr>
          <a:xfrm>
            <a:off x="0" y="3152638"/>
            <a:ext cx="12192000" cy="2579427"/>
          </a:xfrm>
          <a:prstGeom prst="rect">
            <a:avLst/>
          </a:prstGeom>
          <a:solidFill>
            <a:srgbClr val="FFC3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正方形/長方形 2">
            <a:extLst>
              <a:ext uri="{FF2B5EF4-FFF2-40B4-BE49-F238E27FC236}">
                <a16:creationId xmlns:a16="http://schemas.microsoft.com/office/drawing/2014/main" id="{D818FBEE-FB50-4BFA-8DDE-A300A02E593B}"/>
              </a:ext>
            </a:extLst>
          </p:cNvPr>
          <p:cNvSpPr/>
          <p:nvPr/>
        </p:nvSpPr>
        <p:spPr>
          <a:xfrm>
            <a:off x="15824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51617" y="180101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bg1"/>
                </a:solidFill>
                <a:latin typeface="+mn-ea"/>
                <a:cs typeface="Ebrima" panose="02000000000000000000" pitchFamily="2" charset="0"/>
              </a:rPr>
              <a:t>창문소스</a:t>
            </a:r>
            <a:endParaRPr kumimoji="1" lang="ja-JP" altLang="en-US" sz="3600" b="1" spc="300" dirty="0">
              <a:solidFill>
                <a:schemeClr val="bg1"/>
              </a:solidFill>
              <a:latin typeface="+mn-ea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6BFAE7F-2467-4620-9FC5-4D97E1100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094" y="1327653"/>
            <a:ext cx="4523698" cy="532671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AE6C7CC-832F-42D5-BB14-48678A429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64" y="1327653"/>
            <a:ext cx="4128228" cy="53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3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119C19-CA15-4FC0-B312-00E915C486DF}"/>
              </a:ext>
            </a:extLst>
          </p:cNvPr>
          <p:cNvSpPr/>
          <p:nvPr/>
        </p:nvSpPr>
        <p:spPr>
          <a:xfrm>
            <a:off x="0" y="3152638"/>
            <a:ext cx="12192000" cy="2579427"/>
          </a:xfrm>
          <a:prstGeom prst="rect">
            <a:avLst/>
          </a:prstGeom>
          <a:solidFill>
            <a:srgbClr val="FFC3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正方形/長方形 2">
            <a:extLst>
              <a:ext uri="{FF2B5EF4-FFF2-40B4-BE49-F238E27FC236}">
                <a16:creationId xmlns:a16="http://schemas.microsoft.com/office/drawing/2014/main" id="{85B4EDCD-F8F3-460B-86E4-14CF2F7A73DB}"/>
              </a:ext>
            </a:extLst>
          </p:cNvPr>
          <p:cNvSpPr/>
          <p:nvPr/>
        </p:nvSpPr>
        <p:spPr>
          <a:xfrm>
            <a:off x="15824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04686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>
                <a:solidFill>
                  <a:schemeClr val="bg1"/>
                </a:solidFill>
                <a:latin typeface="+mn-ea"/>
                <a:cs typeface="Ebrima" panose="02000000000000000000" pitchFamily="2" charset="0"/>
              </a:rPr>
              <a:t>블라인드소스</a:t>
            </a:r>
            <a:endParaRPr kumimoji="1" lang="ja-JP" altLang="en-US" sz="3600" b="1" spc="300" dirty="0">
              <a:solidFill>
                <a:schemeClr val="bg1"/>
              </a:solidFill>
              <a:latin typeface="+mn-ea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062155E-6D85-4586-9CA7-2F307D3A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53" y="1346241"/>
            <a:ext cx="4442254" cy="5138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BD9D71-99AE-4017-A456-04A36F2A3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117" y="1346241"/>
            <a:ext cx="3387819" cy="51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1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6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소감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08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1">
            <a:extLst>
              <a:ext uri="{FF2B5EF4-FFF2-40B4-BE49-F238E27FC236}">
                <a16:creationId xmlns:a16="http://schemas.microsoft.com/office/drawing/2014/main" id="{4D7DDA0C-053A-4B9C-B6E4-371E42442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05"/>
            <a:ext cx="12192000" cy="6858000"/>
          </a:xfrm>
          <a:prstGeom prst="rect">
            <a:avLst/>
          </a:prstGeom>
        </p:spPr>
      </p:pic>
      <p:sp>
        <p:nvSpPr>
          <p:cNvPr id="10" name="フリーフォーム 9"/>
          <p:cNvSpPr/>
          <p:nvPr/>
        </p:nvSpPr>
        <p:spPr>
          <a:xfrm>
            <a:off x="102902" y="1342377"/>
            <a:ext cx="29141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>
                <a:solidFill>
                  <a:schemeClr val="tx1"/>
                </a:solidFill>
              </a:rPr>
              <a:t>디지털 회로를 이용하여 만드는 첫 작품이어서 부담을 느끼긴 했지만 우리는 정말로 서로 협동하여 여러 가지 부품들과 각종 센서를 하나의 작품으로 만들었다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>
                <a:solidFill>
                  <a:schemeClr val="tx1"/>
                </a:solidFill>
              </a:rPr>
              <a:t>이 과정에서 나는 어느 부분에서 부족한지를 알았고 더 </a:t>
            </a:r>
            <a:r>
              <a:rPr lang="ko-KR" altLang="en-US" dirty="0" err="1">
                <a:solidFill>
                  <a:schemeClr val="tx1"/>
                </a:solidFill>
              </a:rPr>
              <a:t>공부해야겠다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kumimoji="1" lang="en-US" altLang="ko-KR" kern="1200" dirty="0">
              <a:solidFill>
                <a:schemeClr val="tx1"/>
              </a:solidFill>
            </a:endParaRPr>
          </a:p>
        </p:txBody>
      </p:sp>
      <p:sp>
        <p:nvSpPr>
          <p:cNvPr id="37" name="フリーフォーム 9">
            <a:extLst>
              <a:ext uri="{FF2B5EF4-FFF2-40B4-BE49-F238E27FC236}">
                <a16:creationId xmlns:a16="http://schemas.microsoft.com/office/drawing/2014/main" id="{9F4D0B7C-0DE6-463A-A955-B1B52BA9CE2B}"/>
              </a:ext>
            </a:extLst>
          </p:cNvPr>
          <p:cNvSpPr/>
          <p:nvPr/>
        </p:nvSpPr>
        <p:spPr>
          <a:xfrm>
            <a:off x="9216890" y="1296531"/>
            <a:ext cx="29141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>
                <a:solidFill>
                  <a:schemeClr val="tx1"/>
                </a:solidFill>
              </a:rPr>
              <a:t>잘 모르는 과목이라 어려움이 많았지만 주변 팀원들의 도움으로 그나마 자세히 디지털 회로설계란 과목에 대해 자세히 알게 되었다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이를 바탕으로 좀더 열심히 해야 </a:t>
            </a:r>
            <a:r>
              <a:rPr lang="ko-KR" altLang="en-US" dirty="0" err="1">
                <a:solidFill>
                  <a:schemeClr val="tx1"/>
                </a:solidFill>
              </a:rPr>
              <a:t>겠다고</a:t>
            </a:r>
            <a:r>
              <a:rPr lang="ko-KR" altLang="en-US" dirty="0">
                <a:solidFill>
                  <a:schemeClr val="tx1"/>
                </a:solidFill>
              </a:rPr>
              <a:t> 느꼈다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kumimoji="1" lang="ja-JP" altLang="en-US" kern="1200" dirty="0">
              <a:solidFill>
                <a:schemeClr val="tx1"/>
              </a:solidFill>
            </a:endParaRPr>
          </a:p>
        </p:txBody>
      </p:sp>
      <p:sp>
        <p:nvSpPr>
          <p:cNvPr id="35" name="フリーフォーム 9">
            <a:extLst>
              <a:ext uri="{FF2B5EF4-FFF2-40B4-BE49-F238E27FC236}">
                <a16:creationId xmlns:a16="http://schemas.microsoft.com/office/drawing/2014/main" id="{6B887BD9-990B-421A-A19B-C058C147DC4E}"/>
              </a:ext>
            </a:extLst>
          </p:cNvPr>
          <p:cNvSpPr/>
          <p:nvPr/>
        </p:nvSpPr>
        <p:spPr>
          <a:xfrm>
            <a:off x="3124851" y="1296532"/>
            <a:ext cx="29141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>
                <a:solidFill>
                  <a:schemeClr val="tx1"/>
                </a:solidFill>
              </a:rPr>
              <a:t>처음으로 납땜을 해보고 직접 회로를 설계하며 많이 힘들고 머리가 아팠다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하지만 프로젝트를 끝내고 나서 작동하는 모습을 보고 약간의 자신감이 생기게 되었다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kumimoji="1" lang="ja-JP" altLang="en-US" kern="1200" dirty="0">
              <a:solidFill>
                <a:schemeClr val="tx1"/>
              </a:solidFill>
            </a:endParaRPr>
          </a:p>
        </p:txBody>
      </p:sp>
      <p:sp>
        <p:nvSpPr>
          <p:cNvPr id="36" name="フリーフォーム 9">
            <a:extLst>
              <a:ext uri="{FF2B5EF4-FFF2-40B4-BE49-F238E27FC236}">
                <a16:creationId xmlns:a16="http://schemas.microsoft.com/office/drawing/2014/main" id="{098CDEEF-F1B2-47F5-85E4-25C7CF5D6020}"/>
              </a:ext>
            </a:extLst>
          </p:cNvPr>
          <p:cNvSpPr/>
          <p:nvPr/>
        </p:nvSpPr>
        <p:spPr>
          <a:xfrm>
            <a:off x="6186903" y="1296533"/>
            <a:ext cx="29141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293278" rIns="213360" bIns="1253321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dirty="0">
              <a:solidFill>
                <a:schemeClr val="tx1"/>
              </a:solidFill>
            </a:endParaRP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>
                <a:solidFill>
                  <a:schemeClr val="tx1"/>
                </a:solidFill>
              </a:rPr>
              <a:t>처음에 </a:t>
            </a:r>
            <a:r>
              <a:rPr lang="en-US" altLang="ko-KR" dirty="0" err="1">
                <a:solidFill>
                  <a:schemeClr val="tx1"/>
                </a:solidFill>
              </a:rPr>
              <a:t>jk</a:t>
            </a:r>
            <a:r>
              <a:rPr lang="ko-KR" altLang="en-US" dirty="0" err="1">
                <a:solidFill>
                  <a:schemeClr val="tx1"/>
                </a:solidFill>
              </a:rPr>
              <a:t>플립플롭을</a:t>
            </a:r>
            <a:r>
              <a:rPr lang="ko-KR" altLang="en-US" dirty="0">
                <a:solidFill>
                  <a:schemeClr val="tx1"/>
                </a:solidFill>
              </a:rPr>
              <a:t> 이용하여 </a:t>
            </a:r>
            <a:r>
              <a:rPr lang="ko-KR" altLang="en-US" dirty="0" err="1">
                <a:solidFill>
                  <a:schemeClr val="tx1"/>
                </a:solidFill>
              </a:rPr>
              <a:t>토글</a:t>
            </a:r>
            <a:r>
              <a:rPr lang="ko-KR" altLang="en-US" dirty="0">
                <a:solidFill>
                  <a:schemeClr val="tx1"/>
                </a:solidFill>
              </a:rPr>
              <a:t> 형식의 버튼을 만들려 하였는데 </a:t>
            </a:r>
            <a:r>
              <a:rPr lang="en-US" altLang="ko-KR" dirty="0" err="1">
                <a:solidFill>
                  <a:schemeClr val="tx1"/>
                </a:solidFill>
              </a:rPr>
              <a:t>clk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신호를 버튼으로 주면 </a:t>
            </a:r>
            <a:r>
              <a:rPr lang="ko-KR" altLang="en-US" dirty="0" err="1">
                <a:solidFill>
                  <a:schemeClr val="tx1"/>
                </a:solidFill>
              </a:rPr>
              <a:t>채터링이라는</a:t>
            </a:r>
            <a:r>
              <a:rPr lang="ko-KR" altLang="en-US" dirty="0">
                <a:solidFill>
                  <a:schemeClr val="tx1"/>
                </a:solidFill>
              </a:rPr>
              <a:t> 것이 생겨 설계하지 못해 처음 구상단계와 다르게 만들어졌다 이런 것을 보고 내가 아직 부족하다는 것을 느껴 더 많은 연습과 공부가 필요 하다고 느꼈다 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kumimoji="1" lang="ja-JP" altLang="en-US" kern="1200" dirty="0">
              <a:solidFill>
                <a:schemeClr val="tx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74646" y="204686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bg1"/>
                </a:solidFill>
                <a:latin typeface="+mn-ea"/>
                <a:cs typeface="Ebrima" panose="02000000000000000000" pitchFamily="2" charset="0"/>
              </a:rPr>
              <a:t>소감</a:t>
            </a:r>
            <a:endParaRPr kumimoji="1" lang="ja-JP" altLang="en-US" sz="3600" b="1" spc="300" dirty="0">
              <a:solidFill>
                <a:schemeClr val="bg1"/>
              </a:solidFill>
              <a:latin typeface="+mn-ea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11E29A-DF0C-4314-83D7-FB99320C2E6E}"/>
              </a:ext>
            </a:extLst>
          </p:cNvPr>
          <p:cNvGrpSpPr/>
          <p:nvPr/>
        </p:nvGrpSpPr>
        <p:grpSpPr>
          <a:xfrm>
            <a:off x="712692" y="1551653"/>
            <a:ext cx="1731532" cy="1731532"/>
            <a:chOff x="278424" y="1660863"/>
            <a:chExt cx="1731532" cy="1731532"/>
          </a:xfrm>
        </p:grpSpPr>
        <p:sp>
          <p:nvSpPr>
            <p:cNvPr id="11" name="円/楕円 10"/>
            <p:cNvSpPr/>
            <p:nvPr/>
          </p:nvSpPr>
          <p:spPr>
            <a:xfrm>
              <a:off x="278424" y="1660863"/>
              <a:ext cx="1731532" cy="17315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テキスト ボックス 27"/>
            <p:cNvSpPr txBox="1"/>
            <p:nvPr/>
          </p:nvSpPr>
          <p:spPr>
            <a:xfrm>
              <a:off x="426374" y="2265019"/>
              <a:ext cx="1435631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황주호</a:t>
              </a:r>
              <a:endPara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2F18D24-98F6-438C-B1BE-A0EC0F12B6BA}"/>
              </a:ext>
            </a:extLst>
          </p:cNvPr>
          <p:cNvGrpSpPr/>
          <p:nvPr/>
        </p:nvGrpSpPr>
        <p:grpSpPr>
          <a:xfrm>
            <a:off x="3716135" y="1551653"/>
            <a:ext cx="1731532" cy="1731532"/>
            <a:chOff x="278424" y="1660863"/>
            <a:chExt cx="1731532" cy="1731532"/>
          </a:xfrm>
        </p:grpSpPr>
        <p:sp>
          <p:nvSpPr>
            <p:cNvPr id="39" name="円/楕円 10">
              <a:extLst>
                <a:ext uri="{FF2B5EF4-FFF2-40B4-BE49-F238E27FC236}">
                  <a16:creationId xmlns:a16="http://schemas.microsoft.com/office/drawing/2014/main" id="{6C36373D-CEFA-4A24-A1D5-99AE702B9FBA}"/>
                </a:ext>
              </a:extLst>
            </p:cNvPr>
            <p:cNvSpPr/>
            <p:nvPr/>
          </p:nvSpPr>
          <p:spPr>
            <a:xfrm>
              <a:off x="278424" y="1660863"/>
              <a:ext cx="1731532" cy="17315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テキスト ボックス 27">
              <a:extLst>
                <a:ext uri="{FF2B5EF4-FFF2-40B4-BE49-F238E27FC236}">
                  <a16:creationId xmlns:a16="http://schemas.microsoft.com/office/drawing/2014/main" id="{D6DA966B-2E38-4B86-8E97-9A3B783A1095}"/>
                </a:ext>
              </a:extLst>
            </p:cNvPr>
            <p:cNvSpPr txBox="1"/>
            <p:nvPr/>
          </p:nvSpPr>
          <p:spPr>
            <a:xfrm>
              <a:off x="426374" y="2265019"/>
              <a:ext cx="1435631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kumimoji="1"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오승화</a:t>
              </a:r>
              <a:endPara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BB736D7-CB5C-404A-9F22-0551097535E2}"/>
              </a:ext>
            </a:extLst>
          </p:cNvPr>
          <p:cNvGrpSpPr/>
          <p:nvPr/>
        </p:nvGrpSpPr>
        <p:grpSpPr>
          <a:xfrm>
            <a:off x="6778187" y="1551653"/>
            <a:ext cx="1731532" cy="1731532"/>
            <a:chOff x="278424" y="1660863"/>
            <a:chExt cx="1731532" cy="1731532"/>
          </a:xfrm>
        </p:grpSpPr>
        <p:sp>
          <p:nvSpPr>
            <p:cNvPr id="42" name="円/楕円 10">
              <a:extLst>
                <a:ext uri="{FF2B5EF4-FFF2-40B4-BE49-F238E27FC236}">
                  <a16:creationId xmlns:a16="http://schemas.microsoft.com/office/drawing/2014/main" id="{A7359768-4F94-450B-9942-2DAF5B3ED612}"/>
                </a:ext>
              </a:extLst>
            </p:cNvPr>
            <p:cNvSpPr/>
            <p:nvPr/>
          </p:nvSpPr>
          <p:spPr>
            <a:xfrm>
              <a:off x="278424" y="1660863"/>
              <a:ext cx="1731532" cy="17315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テキスト ボックス 27">
              <a:extLst>
                <a:ext uri="{FF2B5EF4-FFF2-40B4-BE49-F238E27FC236}">
                  <a16:creationId xmlns:a16="http://schemas.microsoft.com/office/drawing/2014/main" id="{AB28809C-7010-4E61-8C72-9CFDE8278001}"/>
                </a:ext>
              </a:extLst>
            </p:cNvPr>
            <p:cNvSpPr txBox="1"/>
            <p:nvPr/>
          </p:nvSpPr>
          <p:spPr>
            <a:xfrm>
              <a:off x="426374" y="2265019"/>
              <a:ext cx="1435631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kumimoji="1"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전진원</a:t>
              </a:r>
              <a:endPara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C1E9C34-3D45-4395-ADB3-0EC66E0723C0}"/>
              </a:ext>
            </a:extLst>
          </p:cNvPr>
          <p:cNvGrpSpPr/>
          <p:nvPr/>
        </p:nvGrpSpPr>
        <p:grpSpPr>
          <a:xfrm>
            <a:off x="9808174" y="1551653"/>
            <a:ext cx="1731532" cy="1731532"/>
            <a:chOff x="278424" y="1660863"/>
            <a:chExt cx="1731532" cy="1731532"/>
          </a:xfrm>
        </p:grpSpPr>
        <p:sp>
          <p:nvSpPr>
            <p:cNvPr id="45" name="円/楕円 10">
              <a:extLst>
                <a:ext uri="{FF2B5EF4-FFF2-40B4-BE49-F238E27FC236}">
                  <a16:creationId xmlns:a16="http://schemas.microsoft.com/office/drawing/2014/main" id="{5197705F-B740-4870-A0F8-5DDEA793ACE3}"/>
                </a:ext>
              </a:extLst>
            </p:cNvPr>
            <p:cNvSpPr/>
            <p:nvPr/>
          </p:nvSpPr>
          <p:spPr>
            <a:xfrm>
              <a:off x="278424" y="1660863"/>
              <a:ext cx="1731532" cy="17315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テキスト ボックス 27">
              <a:extLst>
                <a:ext uri="{FF2B5EF4-FFF2-40B4-BE49-F238E27FC236}">
                  <a16:creationId xmlns:a16="http://schemas.microsoft.com/office/drawing/2014/main" id="{D576A2C9-9889-4220-8431-94419C3D2E16}"/>
                </a:ext>
              </a:extLst>
            </p:cNvPr>
            <p:cNvSpPr txBox="1"/>
            <p:nvPr/>
          </p:nvSpPr>
          <p:spPr>
            <a:xfrm>
              <a:off x="426374" y="2265019"/>
              <a:ext cx="1435631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kumimoji="1"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한주영</a:t>
              </a:r>
              <a:endParaRPr kumimoji="1"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3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422955"/>
            <a:ext cx="4176929" cy="646329"/>
            <a:chOff x="887522" y="1168955"/>
            <a:chExt cx="4176929" cy="646329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83397" y="1230509"/>
              <a:ext cx="3381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개요 및 동작 원리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2373629"/>
            <a:ext cx="3641526" cy="646329"/>
            <a:chOff x="887522" y="1168955"/>
            <a:chExt cx="3641526" cy="646329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83397" y="1228844"/>
              <a:ext cx="2845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설계 제한 요소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87522" y="3324303"/>
            <a:ext cx="4517077" cy="646329"/>
            <a:chOff x="887522" y="1168955"/>
            <a:chExt cx="4517077" cy="646329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26000" y="1230509"/>
              <a:ext cx="37785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설계도 및 부품 목록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887522" y="4274977"/>
            <a:ext cx="4119532" cy="646329"/>
            <a:chOff x="887522" y="1168955"/>
            <a:chExt cx="4119532" cy="646329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6000" y="1228844"/>
              <a:ext cx="3381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구현 및 시험 평가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87522" y="5225651"/>
            <a:ext cx="1775630" cy="646329"/>
            <a:chOff x="887522" y="1168955"/>
            <a:chExt cx="1775630" cy="646329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683397" y="1226860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소감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5C4351B7-FF0D-469A-84F7-038BC94C857B}"/>
              </a:ext>
            </a:extLst>
          </p:cNvPr>
          <p:cNvSpPr/>
          <p:nvPr/>
        </p:nvSpPr>
        <p:spPr>
          <a:xfrm rot="16200000">
            <a:off x="10309257" y="4975257"/>
            <a:ext cx="1828800" cy="1936686"/>
          </a:xfrm>
          <a:prstGeom prst="rtTriangle">
            <a:avLst/>
          </a:prstGeom>
          <a:solidFill>
            <a:schemeClr val="accent1">
              <a:alpha val="92000"/>
            </a:schemeClr>
          </a:solidFill>
          <a:ln>
            <a:solidFill>
              <a:schemeClr val="accent1">
                <a:shade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461B59-5945-4F6A-ADA7-10B7189BF6D8}"/>
              </a:ext>
            </a:extLst>
          </p:cNvPr>
          <p:cNvCxnSpPr>
            <a:cxnSpLocks/>
          </p:cNvCxnSpPr>
          <p:nvPr/>
        </p:nvCxnSpPr>
        <p:spPr>
          <a:xfrm flipV="1">
            <a:off x="9701939" y="4494508"/>
            <a:ext cx="2650210" cy="2634713"/>
          </a:xfrm>
          <a:prstGeom prst="lin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B5F4E05C-9569-44BE-A9AE-5107B5E825D0}"/>
              </a:ext>
            </a:extLst>
          </p:cNvPr>
          <p:cNvSpPr/>
          <p:nvPr/>
        </p:nvSpPr>
        <p:spPr>
          <a:xfrm rot="16200000">
            <a:off x="9920207" y="4586207"/>
            <a:ext cx="2255003" cy="2288583"/>
          </a:xfrm>
          <a:prstGeom prst="rtTriangle">
            <a:avLst/>
          </a:prstGeom>
          <a:solidFill>
            <a:schemeClr val="accent3">
              <a:alpha val="27000"/>
            </a:schemeClr>
          </a:solidFill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2" y="2028616"/>
            <a:ext cx="582723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</a:p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6:^D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4318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n-ea"/>
                  <a:cs typeface="Ebrima" panose="02000000000000000000" pitchFamily="2" charset="0"/>
                </a:rPr>
                <a:t>개요 및 동작 원리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713247-4AAF-43AC-ACAD-522068D1AB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198494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개요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円/楕円 3"/>
          <p:cNvSpPr/>
          <p:nvPr/>
        </p:nvSpPr>
        <p:spPr>
          <a:xfrm>
            <a:off x="476250" y="1487737"/>
            <a:ext cx="3130874" cy="313087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4530562" y="1487736"/>
            <a:ext cx="3130874" cy="313087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8584874" y="1487735"/>
            <a:ext cx="3130874" cy="313087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587489" y="4896306"/>
            <a:ext cx="2908395" cy="922145"/>
            <a:chOff x="587489" y="4896306"/>
            <a:chExt cx="2908395" cy="922145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1015608" y="4896306"/>
              <a:ext cx="2052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국내의 미세먼지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87489" y="5541452"/>
              <a:ext cx="2908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국내 영향 </a:t>
              </a:r>
              <a:r>
                <a:rPr lang="en-US" altLang="ko-KR" sz="1200" dirty="0"/>
                <a:t>35% </a:t>
              </a:r>
              <a:r>
                <a:rPr lang="ko-KR" altLang="en-US" sz="1200" dirty="0"/>
                <a:t>이상</a:t>
              </a:r>
              <a:endParaRPr kumimoji="1" lang="ja-JP" altLang="en-US" sz="1200" dirty="0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4641801" y="4896306"/>
            <a:ext cx="2908395" cy="922144"/>
            <a:chOff x="587489" y="4896306"/>
            <a:chExt cx="2908395" cy="922144"/>
          </a:xfrm>
        </p:grpSpPr>
        <p:sp>
          <p:nvSpPr>
            <p:cNvPr id="30" name="テキスト ボックス 29"/>
            <p:cNvSpPr txBox="1"/>
            <p:nvPr/>
          </p:nvSpPr>
          <p:spPr>
            <a:xfrm>
              <a:off x="1006790" y="4896306"/>
              <a:ext cx="2069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중국발</a:t>
              </a:r>
              <a:r>
                <a:rPr kumimoji="1"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 미세먼지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87489" y="5541451"/>
              <a:ext cx="2908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중국발</a:t>
              </a:r>
              <a:r>
                <a:rPr lang="ko-KR" altLang="en-US" sz="1200" dirty="0"/>
                <a:t> 미세먼지의 영향 </a:t>
              </a:r>
              <a:r>
                <a:rPr lang="en-US" altLang="ko-KR" sz="1200" dirty="0"/>
                <a:t>65% </a:t>
              </a:r>
              <a:r>
                <a:rPr lang="ko-KR" altLang="en-US" sz="1200" dirty="0"/>
                <a:t>이상</a:t>
              </a:r>
              <a:endParaRPr kumimoji="1" lang="ja-JP" altLang="en-US" sz="1200" dirty="0"/>
            </a:p>
          </p:txBody>
        </p:sp>
      </p:grpSp>
      <p:grpSp>
        <p:nvGrpSpPr>
          <p:cNvPr id="32" name="グループ化 31"/>
          <p:cNvGrpSpPr/>
          <p:nvPr/>
        </p:nvGrpSpPr>
        <p:grpSpPr>
          <a:xfrm>
            <a:off x="8696116" y="4896306"/>
            <a:ext cx="2908395" cy="922143"/>
            <a:chOff x="587492" y="4896306"/>
            <a:chExt cx="2908395" cy="922143"/>
          </a:xfrm>
        </p:grpSpPr>
        <p:sp>
          <p:nvSpPr>
            <p:cNvPr id="33" name="テキスト ボックス 32"/>
            <p:cNvSpPr txBox="1"/>
            <p:nvPr/>
          </p:nvSpPr>
          <p:spPr>
            <a:xfrm>
              <a:off x="1135030" y="4896306"/>
              <a:ext cx="1813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미세먼지 농도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587492" y="5541450"/>
              <a:ext cx="2908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200" dirty="0"/>
                <a:t>PM 1.0 / 2.5/ 10 </a:t>
              </a:r>
              <a:r>
                <a:rPr lang="ko-KR" altLang="en-US" sz="1200" dirty="0"/>
                <a:t>등 대기중의 오염 농도</a:t>
              </a:r>
              <a:endParaRPr kumimoji="1" lang="ja-JP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117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r="32857" b="7813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2" t="7813" b="7813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0" y="1"/>
            <a:ext cx="7151914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12136" y="766454"/>
            <a:ext cx="5246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#HOW_TO_WORK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2961" y="2363904"/>
            <a:ext cx="59659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실내와 실외의 센서에서 정보를 읽어와 창문과 블라인드를 조절한다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kumimoji="1" lang="en-US" altLang="ja-JP" sz="140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실외에서는 온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습도 센서를 통해 온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습도와 워터센서를 통한 비나 눈이 내리는지를 감지하고 또 미세먼지 센서를 통해 미세먼지의 농도를 측정해 미세먼지의 농도가 높은 경우 창문을 닫는다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40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실내에서는 온도나 습도가 불쾌할 정도로 높을 경우 창문을 열고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가스센서로 공기의 청정도를 측정해 수치가 높을 경우 공기의 청정도가 낮으므로 창문을 열어 환기를 시킨다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ja-JP" sz="1400" dirty="0">
              <a:solidFill>
                <a:schemeClr val="bg1"/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bg1"/>
                </a:solidFill>
              </a:rPr>
              <a:t>또한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실내로 과다한 햇빛이 들어오면 자동으로 블라인드를 내려 실내의 온도와 집 안으로 들어오는 햇빛의 양을 조절한다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7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5477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설계 제한 요소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84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大かっこ 3"/>
          <p:cNvSpPr/>
          <p:nvPr/>
        </p:nvSpPr>
        <p:spPr>
          <a:xfrm>
            <a:off x="1600200" y="231140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D3CB5BF3-F67E-4D37-8907-92C0DAA87182}"/>
              </a:ext>
            </a:extLst>
          </p:cNvPr>
          <p:cNvSpPr txBox="1"/>
          <p:nvPr/>
        </p:nvSpPr>
        <p:spPr>
          <a:xfrm>
            <a:off x="3589479" y="880927"/>
            <a:ext cx="5205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#</a:t>
            </a:r>
            <a:r>
              <a:rPr kumimoji="1" lang="ko-KR" altLang="en-US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설계</a:t>
            </a:r>
            <a:r>
              <a:rPr kumimoji="1" lang="en-US" altLang="ko-K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_</a:t>
            </a:r>
            <a:r>
              <a:rPr kumimoji="1" lang="ko-KR" altLang="en-US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제한</a:t>
            </a:r>
            <a:r>
              <a:rPr kumimoji="1" lang="en-US" altLang="ko-KR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_</a:t>
            </a:r>
            <a:r>
              <a:rPr kumimoji="1" lang="ko-KR" altLang="en-US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요소</a:t>
            </a:r>
            <a:r>
              <a:rPr kumimoji="1" lang="en-US" altLang="ja-JP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C51BA7-8D69-42F2-86EE-92A958370E41}"/>
              </a:ext>
            </a:extLst>
          </p:cNvPr>
          <p:cNvSpPr/>
          <p:nvPr/>
        </p:nvSpPr>
        <p:spPr>
          <a:xfrm>
            <a:off x="2196788" y="3075454"/>
            <a:ext cx="77984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4000" dirty="0">
                <a:solidFill>
                  <a:schemeClr val="bg1"/>
                </a:solidFill>
              </a:rPr>
              <a:t>경제성</a:t>
            </a:r>
            <a:r>
              <a:rPr lang="en-US" altLang="ja-JP" sz="4000" dirty="0">
                <a:solidFill>
                  <a:schemeClr val="bg1"/>
                </a:solidFill>
              </a:rPr>
              <a:t> : </a:t>
            </a:r>
            <a:r>
              <a:rPr lang="ko-KR" altLang="en-US" sz="4000" dirty="0">
                <a:solidFill>
                  <a:schemeClr val="bg1"/>
                </a:solidFill>
              </a:rPr>
              <a:t>단일 </a:t>
            </a:r>
            <a:r>
              <a:rPr lang="en-US" altLang="ko-KR" sz="4000" dirty="0">
                <a:solidFill>
                  <a:schemeClr val="bg1"/>
                </a:solidFill>
              </a:rPr>
              <a:t>IC </a:t>
            </a:r>
            <a:r>
              <a:rPr lang="ko-KR" altLang="en-US" sz="4000" dirty="0">
                <a:solidFill>
                  <a:schemeClr val="bg1"/>
                </a:solidFill>
              </a:rPr>
              <a:t>사용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algn="just"/>
            <a:endParaRPr lang="en-US" altLang="ko-KR" sz="4000" dirty="0">
              <a:solidFill>
                <a:schemeClr val="bg1"/>
              </a:solidFill>
            </a:endParaRPr>
          </a:p>
          <a:p>
            <a:pPr algn="just"/>
            <a:r>
              <a:rPr lang="ko-KR" altLang="en-US" sz="4000" dirty="0">
                <a:solidFill>
                  <a:schemeClr val="bg1"/>
                </a:solidFill>
              </a:rPr>
              <a:t>산업 표준성 </a:t>
            </a:r>
            <a:r>
              <a:rPr lang="en-US" altLang="ko-KR" sz="4000" dirty="0">
                <a:solidFill>
                  <a:schemeClr val="bg1"/>
                </a:solidFill>
              </a:rPr>
              <a:t>: </a:t>
            </a:r>
            <a:r>
              <a:rPr lang="ko-KR" altLang="en-US" sz="4000" dirty="0">
                <a:solidFill>
                  <a:schemeClr val="bg1"/>
                </a:solidFill>
              </a:rPr>
              <a:t>입</a:t>
            </a:r>
            <a:r>
              <a:rPr lang="en-US" altLang="ko-KR" sz="4000" dirty="0">
                <a:solidFill>
                  <a:schemeClr val="bg1"/>
                </a:solidFill>
              </a:rPr>
              <a:t>/</a:t>
            </a:r>
            <a:r>
              <a:rPr lang="ko-KR" altLang="en-US" sz="4000" dirty="0">
                <a:solidFill>
                  <a:schemeClr val="bg1"/>
                </a:solidFill>
              </a:rPr>
              <a:t>출력에 대한 정의</a:t>
            </a:r>
            <a:endParaRPr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7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47163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설계도 및 부품 목록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08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大かっこ 3"/>
          <p:cNvSpPr/>
          <p:nvPr/>
        </p:nvSpPr>
        <p:spPr>
          <a:xfrm>
            <a:off x="1600200" y="231140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9E9915C-0658-470D-B6C9-123607E3B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402583"/>
              </p:ext>
            </p:extLst>
          </p:nvPr>
        </p:nvGraphicFramePr>
        <p:xfrm>
          <a:off x="3333750" y="2263775"/>
          <a:ext cx="5537200" cy="3562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3704499878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35534972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512172495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148986113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#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부품명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수량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36066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미세먼지 센서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GP2Y1014AU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05425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워터 레벨 센서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P5508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77180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온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습도 센서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DHT11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26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조도 센서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CDS GL5537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85719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가스 센서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MQ2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63158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아두이노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아두이노 </a:t>
                      </a:r>
                      <a:r>
                        <a:rPr lang="en-US" sz="1100" u="none" strike="noStrike">
                          <a:effectLst/>
                        </a:rPr>
                        <a:t>UNO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7996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스텝 모터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28BYJ-48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73832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모터 드라이버 모듈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ULN2003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40477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USB B </a:t>
                      </a:r>
                      <a:r>
                        <a:rPr lang="ko-KR" altLang="en-US" sz="1100" u="none" strike="noStrike">
                          <a:effectLst/>
                        </a:rPr>
                        <a:t>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USB TYPE 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18638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저항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59086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저항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19875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저항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150K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11408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42096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03259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7427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89268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총합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121177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FD59AED-8E79-4D1C-9FA4-6820803ECABE}"/>
              </a:ext>
            </a:extLst>
          </p:cNvPr>
          <p:cNvSpPr/>
          <p:nvPr/>
        </p:nvSpPr>
        <p:spPr>
          <a:xfrm>
            <a:off x="4685309" y="677932"/>
            <a:ext cx="2834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>
                <a:solidFill>
                  <a:schemeClr val="bg1"/>
                </a:solidFill>
              </a:rPr>
              <a:t>#</a:t>
            </a:r>
            <a:r>
              <a:rPr lang="ko-KR" altLang="en-US" sz="4000" dirty="0">
                <a:solidFill>
                  <a:schemeClr val="bg1"/>
                </a:solidFill>
              </a:rPr>
              <a:t>부품</a:t>
            </a:r>
            <a:r>
              <a:rPr lang="en-US" altLang="ko-KR" sz="4000" dirty="0">
                <a:solidFill>
                  <a:schemeClr val="bg1"/>
                </a:solidFill>
              </a:rPr>
              <a:t>_</a:t>
            </a:r>
            <a:r>
              <a:rPr lang="ko-KR" altLang="en-US" sz="4000" dirty="0">
                <a:solidFill>
                  <a:schemeClr val="bg1"/>
                </a:solidFill>
              </a:rPr>
              <a:t>목록</a:t>
            </a:r>
            <a:endParaRPr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19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448</Words>
  <Application>Microsoft Office PowerPoint</Application>
  <PresentationFormat>와이드스크린</PresentationFormat>
  <Paragraphs>147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Century Gothic</vt:lpstr>
      <vt:lpstr>Calibri</vt:lpstr>
      <vt:lpstr>맑은 고딕</vt:lpstr>
      <vt:lpstr>Ebrima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 </cp:lastModifiedBy>
  <cp:revision>77</cp:revision>
  <dcterms:created xsi:type="dcterms:W3CDTF">2018-08-02T00:16:13Z</dcterms:created>
  <dcterms:modified xsi:type="dcterms:W3CDTF">2018-12-05T19:46:51Z</dcterms:modified>
</cp:coreProperties>
</file>